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5" r:id="rId5"/>
    <p:sldId id="259" r:id="rId6"/>
    <p:sldId id="258" r:id="rId7"/>
    <p:sldId id="260" r:id="rId8"/>
    <p:sldId id="262" r:id="rId9"/>
    <p:sldId id="263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4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92AE-B743-588A-8D6F-73EE4E068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D8687-2F02-583F-EF66-68867F849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53E60-698E-304F-1B25-C0D2ED1E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2C7AC-9396-35F6-5054-6012DDBAB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8270-5499-BC94-7AB7-62C6CC3E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C7CE-0814-D628-3332-262CEE2D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AE08D-FF7D-A1EF-9352-8E3C835A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0985-0821-31BD-4858-86D08E72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1B416-2E6D-4A8A-488E-FF927EF0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3872-26C2-132C-2FBD-ADC8ED43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51650-1D84-15BB-9DF7-1E9F21289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956D6-7FD5-8B25-D3C3-DB9373120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3DBF6-3F39-1774-03A3-8AE281D3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58DF4-94F6-77B1-0610-6CBE45B3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5635B-5418-C4F6-6B9A-D5DB7191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292E-4B2F-AB15-744F-E9674307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C513-93A6-6D60-2516-0BA7381A2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CEE3A-34FA-C8E8-84E4-EBAF5E2B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8B8BB-F095-5276-2332-1259EA64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49A03-92AD-EE5C-244C-D63C857B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9FC7-69E5-0705-BD04-4DEC9B26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303D4-345A-954C-0EA4-1C74F3554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AF4D0-10BD-CDD3-4113-195094C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EEB3-2DA3-D749-2EDF-8671805C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F8C2-1A35-5F47-B5B9-08A6F21F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3BA2-3CFA-A18C-5D0C-2B440EBE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D2EB-155A-4B43-1520-4E4EB8D2F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537AB-8E40-4BC3-CFC7-3D11C99E6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E20E3-CDBE-A50B-65F4-3D41274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84588-1B8C-6FA4-F84C-6C3F5ADE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B9522-1143-B376-419E-B0FA53A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F4DA-6115-F022-DC44-9497AD70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AA8C6-12A2-518F-DED3-02F19CFC2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BA396-4189-D2A4-5841-59E88BA52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6448C-0DFA-BCD0-D471-DA80F12FA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86E64-BE38-4446-F1C9-85642408E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7759-C21C-BE2D-E00B-B2782549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A99A6-ED63-EF18-D25D-25E54D84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38C30-01AF-5339-ABB1-9193712C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290F-00D7-7523-337E-91D805BA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115F1-E9E6-7195-17F0-6409894E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4B68-D018-BFF4-8354-AF89A36A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52EC1-9D5E-441F-6100-05957816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01ADF-1AD2-DC02-1CC1-05BE7F15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C8603-293A-2A82-EF71-85E5C8E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50AE0-D846-20D2-9E9B-EB7E3B22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9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B37E-9FBB-0DC7-E4EC-5E09695B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37B8-525D-E4CE-F9FA-1E43957BB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40C5B-9266-0EBA-990C-E5089150D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347B5-76C9-C4B8-7A59-BE892B75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25638-5187-2929-F88B-E703495B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3875F-7008-9E17-A9F8-B3710EB3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4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07EE-83B2-C37E-72A5-755CDC6C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01FB2-D61A-897A-D4FD-2A0A30FF4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D2F90-24F2-CA67-FBD2-272ED8127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57A-1439-0119-5000-B5AA441A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6CACD-E0F9-6CB3-D527-A0972A3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338C-77C9-C727-AB10-609D0725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4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D6E60-A3BA-A8FA-2AF7-7D292988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5425D-9831-B497-38A5-9B447CB6B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A1DB-3D39-6AED-3D97-245AA8D60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342B1-12A0-44EC-8F4B-239838FD757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896C-FA12-0380-5C27-C829618BC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3A71F-75E6-6948-C69B-9BA886B41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F11A3-F42A-4BCF-8C54-52118E00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9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26E21C-054D-E21B-6A74-F56C154AF5E4}"/>
              </a:ext>
            </a:extLst>
          </p:cNvPr>
          <p:cNvSpPr txBox="1">
            <a:spLocks/>
          </p:cNvSpPr>
          <p:nvPr/>
        </p:nvSpPr>
        <p:spPr>
          <a:xfrm>
            <a:off x="1653813" y="702969"/>
            <a:ext cx="8765146" cy="1574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  <a:br>
              <a:rPr lang="en-US" sz="4400" dirty="0">
                <a:solidFill>
                  <a:srgbClr val="7030A0"/>
                </a:solidFill>
              </a:rPr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42213-E1D1-7B8B-F6E8-FA0CF910B102}"/>
              </a:ext>
            </a:extLst>
          </p:cNvPr>
          <p:cNvSpPr txBox="1">
            <a:spLocks/>
          </p:cNvSpPr>
          <p:nvPr/>
        </p:nvSpPr>
        <p:spPr>
          <a:xfrm>
            <a:off x="4570140" y="4332845"/>
            <a:ext cx="2831197" cy="819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5">
                    <a:lumMod val="50000"/>
                  </a:schemeClr>
                </a:solidFill>
              </a:rPr>
              <a:t>Prachurja Kanti Barman </a:t>
            </a:r>
            <a:r>
              <a:rPr lang="en-US" sz="1700" b="1" dirty="0" err="1">
                <a:solidFill>
                  <a:schemeClr val="accent5">
                    <a:lumMod val="50000"/>
                  </a:schemeClr>
                </a:solidFill>
              </a:rPr>
              <a:t>Praggo</a:t>
            </a:r>
            <a:endParaRPr lang="en-US" sz="17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700" b="1" dirty="0">
                <a:solidFill>
                  <a:schemeClr val="accent5">
                    <a:lumMod val="50000"/>
                  </a:schemeClr>
                </a:solidFill>
              </a:rPr>
              <a:t>UG02-49-18-002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AFBBC3C-A840-DAAE-D63E-5E8D800F84F1}"/>
              </a:ext>
            </a:extLst>
          </p:cNvPr>
          <p:cNvSpPr txBox="1">
            <a:spLocks/>
          </p:cNvSpPr>
          <p:nvPr/>
        </p:nvSpPr>
        <p:spPr>
          <a:xfrm>
            <a:off x="8897680" y="3846190"/>
            <a:ext cx="2831197" cy="118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Dr. D Stalin Alex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     Professor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5DA1BB3-A74B-B055-7157-9BF4489980BC}"/>
              </a:ext>
            </a:extLst>
          </p:cNvPr>
          <p:cNvSpPr txBox="1">
            <a:spLocks/>
          </p:cNvSpPr>
          <p:nvPr/>
        </p:nvSpPr>
        <p:spPr>
          <a:xfrm>
            <a:off x="763040" y="4318780"/>
            <a:ext cx="2191175" cy="1184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</a:rPr>
              <a:t>Hasibul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 Islam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UG02-40-15-020</a:t>
            </a: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DFFE7C-40B9-4F19-FB23-FAE1CF3C0EBF}"/>
              </a:ext>
            </a:extLst>
          </p:cNvPr>
          <p:cNvSpPr txBox="1">
            <a:spLocks/>
          </p:cNvSpPr>
          <p:nvPr/>
        </p:nvSpPr>
        <p:spPr>
          <a:xfrm>
            <a:off x="2328887" y="3691007"/>
            <a:ext cx="2590800" cy="847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Presented By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4816F0-98DE-E740-D344-0C8C236A1431}"/>
              </a:ext>
            </a:extLst>
          </p:cNvPr>
          <p:cNvSpPr txBox="1">
            <a:spLocks/>
          </p:cNvSpPr>
          <p:nvPr/>
        </p:nvSpPr>
        <p:spPr>
          <a:xfrm>
            <a:off x="1171943" y="5125178"/>
            <a:ext cx="5181600" cy="72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Department of Computer Science and Engineering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State University of Bangladesh</a:t>
            </a:r>
          </a:p>
          <a:p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0C42040-A172-88DE-C852-B4ABD30B9757}"/>
              </a:ext>
            </a:extLst>
          </p:cNvPr>
          <p:cNvSpPr txBox="1">
            <a:spLocks/>
          </p:cNvSpPr>
          <p:nvPr/>
        </p:nvSpPr>
        <p:spPr>
          <a:xfrm>
            <a:off x="2781920" y="4304717"/>
            <a:ext cx="2191175" cy="1184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</a:rPr>
              <a:t>Mobassira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</a:rPr>
              <a:t>Atika</a:t>
            </a:r>
            <a:endParaRPr lang="en-US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UG02-41-16-010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D360BC-9B6B-9E25-A4FC-F3D0CA393943}"/>
              </a:ext>
            </a:extLst>
          </p:cNvPr>
          <p:cNvSpPr txBox="1">
            <a:spLocks/>
          </p:cNvSpPr>
          <p:nvPr/>
        </p:nvSpPr>
        <p:spPr>
          <a:xfrm>
            <a:off x="7218907" y="5081033"/>
            <a:ext cx="5181600" cy="72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Department of Computer Science and Engineering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State University of Bangladesh</a:t>
            </a: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5072C0-4820-8DAC-BF51-814B4EB0CDA0}"/>
              </a:ext>
            </a:extLst>
          </p:cNvPr>
          <p:cNvSpPr txBox="1">
            <a:spLocks/>
          </p:cNvSpPr>
          <p:nvPr/>
        </p:nvSpPr>
        <p:spPr>
          <a:xfrm>
            <a:off x="8379525" y="3679866"/>
            <a:ext cx="2590800" cy="847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Advisor</a:t>
            </a: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2A24BD0-5F5B-95FD-E0D5-F9EA95092055}"/>
              </a:ext>
            </a:extLst>
          </p:cNvPr>
          <p:cNvSpPr txBox="1">
            <a:spLocks/>
          </p:cNvSpPr>
          <p:nvPr/>
        </p:nvSpPr>
        <p:spPr>
          <a:xfrm>
            <a:off x="1773041" y="1776968"/>
            <a:ext cx="8765146" cy="175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solidFill>
                  <a:srgbClr val="7030A0"/>
                </a:solidFill>
              </a:rPr>
              <a:t>A Virtual Assistant</a:t>
            </a:r>
            <a:br>
              <a:rPr lang="en-US" sz="4400" dirty="0">
                <a:solidFill>
                  <a:srgbClr val="7030A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D549-65AA-3E6C-5488-2F0B326F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9D1-92F9-AF9D-B690-F5F9C0AB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Defining Pyttsx3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talkback speed 170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Male &amp; female voice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Made a function to talk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3FF33-D6C9-765C-2FFE-461FFDA15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13" y="1831365"/>
            <a:ext cx="4566944" cy="37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9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2ACD-671A-57AA-DC88-9068D919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51" y="402943"/>
            <a:ext cx="4265141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172E80-5186-8450-8802-B22BE5C5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065" y="2820629"/>
            <a:ext cx="4920049" cy="199261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Greeting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Determine the time &amp; wish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Say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FF2AB-A542-3BC5-792C-7195AC28D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37" y="2135114"/>
            <a:ext cx="4735940" cy="39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CD68-D7BF-DF65-A9EE-23251E78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83E1-A323-7132-6643-56C3B8A3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2268" cy="3351286"/>
          </a:xfrm>
        </p:spPr>
        <p:txBody>
          <a:bodyPr/>
          <a:lstStyle/>
          <a:p>
            <a:r>
              <a:rPr lang="en-US" dirty="0"/>
              <a:t>Take command function</a:t>
            </a:r>
          </a:p>
          <a:p>
            <a:r>
              <a:rPr lang="en-US" dirty="0"/>
              <a:t>Through microphone</a:t>
            </a:r>
          </a:p>
          <a:p>
            <a:r>
              <a:rPr lang="en-US" dirty="0"/>
              <a:t>Using Speech Recognition </a:t>
            </a:r>
          </a:p>
          <a:p>
            <a:r>
              <a:rPr lang="en-US" dirty="0"/>
              <a:t>Recognize the voice</a:t>
            </a:r>
          </a:p>
          <a:p>
            <a:r>
              <a:rPr lang="en-US" dirty="0"/>
              <a:t>Work on command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324B-7E62-3308-D36C-69D7B2B4D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91" y="1246236"/>
            <a:ext cx="6144811" cy="52466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CC2DAE-D27E-E8B3-2FCE-BC3A8D8FC0E3}"/>
              </a:ext>
            </a:extLst>
          </p:cNvPr>
          <p:cNvSpPr txBox="1">
            <a:spLocks/>
          </p:cNvSpPr>
          <p:nvPr/>
        </p:nvSpPr>
        <p:spPr>
          <a:xfrm>
            <a:off x="1876436" y="6161484"/>
            <a:ext cx="3426972" cy="66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while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5D1A-4C6C-40B8-E88A-2513792D3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36" y="4712017"/>
            <a:ext cx="2244163" cy="11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6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470B-C054-A8B3-8184-A7DE4CFD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073" y="365125"/>
            <a:ext cx="4289854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9937-A98C-97F1-5895-6D3513BFB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622" y="2766218"/>
            <a:ext cx="4878859" cy="1325563"/>
          </a:xfrm>
        </p:spPr>
        <p:txBody>
          <a:bodyPr/>
          <a:lstStyle/>
          <a:p>
            <a:r>
              <a:rPr lang="en-US" dirty="0"/>
              <a:t>Defining a function </a:t>
            </a:r>
            <a:r>
              <a:rPr lang="en-US" dirty="0" err="1"/>
              <a:t>run_bob</a:t>
            </a:r>
            <a:r>
              <a:rPr lang="en-US" dirty="0"/>
              <a:t>()</a:t>
            </a:r>
          </a:p>
          <a:p>
            <a:r>
              <a:rPr lang="en-US" dirty="0"/>
              <a:t>Command with if, </a:t>
            </a:r>
            <a:r>
              <a:rPr lang="en-US" dirty="0" err="1"/>
              <a:t>elif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B6F7-D1C4-AFA5-8297-091048867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9" y="2321465"/>
            <a:ext cx="4878859" cy="38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B74F-CC9F-4489-A0FC-F0A74802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289" y="303341"/>
            <a:ext cx="4660557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A90B1-3177-3C4D-1BC5-58114104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62" y="2542317"/>
            <a:ext cx="3091249" cy="19926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Open </a:t>
            </a:r>
            <a:r>
              <a:rPr lang="en-US" dirty="0" err="1"/>
              <a:t>youtube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Open google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Play songs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93FD5-D8BE-BB29-134B-EAA8827E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54" y="1937823"/>
            <a:ext cx="3683343" cy="364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60291-DECE-CA3B-1B56-EAF7187CD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60" y="1924508"/>
            <a:ext cx="2562225" cy="12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E46DA-D74D-580C-47B3-088391E10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3" y="3310112"/>
            <a:ext cx="4522981" cy="3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4E86-9F66-C911-42A1-76FAFF38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482" y="358048"/>
            <a:ext cx="5389605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7AF14-E4CD-C42D-3BA4-3EFE6669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482" y="1864501"/>
            <a:ext cx="3130685" cy="522159"/>
          </a:xfrm>
        </p:spPr>
        <p:txBody>
          <a:bodyPr/>
          <a:lstStyle/>
          <a:p>
            <a:r>
              <a:rPr lang="en-US" dirty="0"/>
              <a:t>Taking photo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E921-B60B-23C6-A914-255436F7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89" y="1801428"/>
            <a:ext cx="418147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3BBC7-C2B0-31E1-59AE-6FB04B757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39" y="3479233"/>
            <a:ext cx="5648325" cy="2905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887390-538D-1FDB-D697-22D59CBEDF35}"/>
              </a:ext>
            </a:extLst>
          </p:cNvPr>
          <p:cNvSpPr txBox="1">
            <a:spLocks/>
          </p:cNvSpPr>
          <p:nvPr/>
        </p:nvSpPr>
        <p:spPr>
          <a:xfrm>
            <a:off x="1021493" y="3429000"/>
            <a:ext cx="4501978" cy="2214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With subprocesses module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Restart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Hibernate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Shutdown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Lock window</a:t>
            </a:r>
          </a:p>
        </p:txBody>
      </p:sp>
    </p:spTree>
    <p:extLst>
      <p:ext uri="{BB962C8B-B14F-4D97-AF65-F5344CB8AC3E}">
        <p14:creationId xmlns:p14="http://schemas.microsoft.com/office/powerpoint/2010/main" val="169711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53-A388-5166-9D68-4086FEFA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795" y="626041"/>
            <a:ext cx="4322419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2A95-F279-8A44-123E-4A71A3342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626" y="2543078"/>
            <a:ext cx="5257800" cy="120178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Calculate some basic math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Wolframalpha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api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A00B2-FB64-A6DA-C428-A6CBBCC3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19" y="4145583"/>
            <a:ext cx="5257801" cy="2347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A9D4A-9DCE-EF7C-52B1-496A5AC78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95" y="4145583"/>
            <a:ext cx="2466975" cy="254317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A67D222-5A2A-9870-4DE8-DE2F36E2EBCA}"/>
              </a:ext>
            </a:extLst>
          </p:cNvPr>
          <p:cNvSpPr/>
          <p:nvPr/>
        </p:nvSpPr>
        <p:spPr>
          <a:xfrm>
            <a:off x="4199012" y="4927806"/>
            <a:ext cx="593124" cy="333632"/>
          </a:xfrm>
          <a:prstGeom prst="leftArrow">
            <a:avLst/>
          </a:prstGeom>
          <a:solidFill>
            <a:schemeClr val="accent1"/>
          </a:solidFill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0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6">
                <a:lumMod val="0"/>
                <a:lumOff val="100000"/>
              </a:schemeClr>
            </a:gs>
            <a:gs pos="47000">
              <a:schemeClr val="accent6">
                <a:lumMod val="0"/>
                <a:lumOff val="100000"/>
              </a:schemeClr>
            </a:gs>
            <a:gs pos="98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5E21-6B52-4F84-9264-FAB97854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2419" cy="8050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Answer the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C13650-8E26-F3E3-89D8-0B2EC638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874" y="308854"/>
            <a:ext cx="4322419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8DECC-F238-7C50-7546-FBB755FC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21" y="1679574"/>
            <a:ext cx="47339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CEFEA-8520-49C4-667B-BE5FC9D26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3021"/>
            <a:ext cx="4286100" cy="188432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2A62E794-AC5C-6A01-E31F-44B3F778719B}"/>
              </a:ext>
            </a:extLst>
          </p:cNvPr>
          <p:cNvSpPr/>
          <p:nvPr/>
        </p:nvSpPr>
        <p:spPr>
          <a:xfrm>
            <a:off x="5444381" y="3095368"/>
            <a:ext cx="593124" cy="333632"/>
          </a:xfrm>
          <a:prstGeom prst="leftArrow">
            <a:avLst/>
          </a:prstGeom>
          <a:solidFill>
            <a:schemeClr val="accent1"/>
          </a:solidFill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89226-0906-8C0A-CC1D-17CE439FC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57762"/>
            <a:ext cx="6429375" cy="16478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4FA0DF-61CD-D113-2A64-BBAB58D20F03}"/>
              </a:ext>
            </a:extLst>
          </p:cNvPr>
          <p:cNvSpPr txBox="1">
            <a:spLocks/>
          </p:cNvSpPr>
          <p:nvPr/>
        </p:nvSpPr>
        <p:spPr>
          <a:xfrm>
            <a:off x="2748803" y="4435044"/>
            <a:ext cx="3113273" cy="8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Finding location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8F4C8-3698-2E09-B693-7E67513EE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84" y="3896881"/>
            <a:ext cx="233362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777480-80CE-5E3A-E4C3-853804258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679" y="5059600"/>
            <a:ext cx="3379103" cy="17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34929-D7DC-28CB-265A-79CC8572A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2419" cy="1325563"/>
          </a:xfrm>
        </p:spPr>
        <p:txBody>
          <a:bodyPr/>
          <a:lstStyle/>
          <a:p>
            <a:r>
              <a:rPr lang="en-US" dirty="0"/>
              <a:t>Finding person in </a:t>
            </a:r>
            <a:r>
              <a:rPr lang="en-US" dirty="0" err="1"/>
              <a:t>wikipidia</a:t>
            </a:r>
            <a:endParaRPr lang="en-US" dirty="0"/>
          </a:p>
          <a:p>
            <a:r>
              <a:rPr lang="en-US" dirty="0"/>
              <a:t>Read out 3 line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72B3FF-4892-117D-D5F7-40C5FB05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16" y="252583"/>
            <a:ext cx="4322419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9EC38-9097-B1C5-3EB5-94109DC35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6" y="3033810"/>
            <a:ext cx="9439275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E5103-797A-5569-244E-75039093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64" y="1673104"/>
            <a:ext cx="4710406" cy="20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3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6DE6-D262-A0F9-BD89-FFB78BC7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636520" cy="80503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Tell jokes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38287A-EF4B-91F8-A7A0-C20F6646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874" y="308854"/>
            <a:ext cx="4322419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Code explanation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F82AE-D62D-600A-1F38-5C374AD3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97" y="1634417"/>
            <a:ext cx="3309352" cy="9962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D70FC1-14C1-36A0-4F5A-13EB0B351C1E}"/>
              </a:ext>
            </a:extLst>
          </p:cNvPr>
          <p:cNvSpPr txBox="1">
            <a:spLocks/>
          </p:cNvSpPr>
          <p:nvPr/>
        </p:nvSpPr>
        <p:spPr>
          <a:xfrm>
            <a:off x="838201" y="4193688"/>
            <a:ext cx="2636520" cy="8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Take notes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81E96-802B-FEDD-7591-8047D5864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29" y="3256158"/>
            <a:ext cx="3419475" cy="296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4A21B-D870-5502-47E1-BAAF13CA1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07" y="1265186"/>
            <a:ext cx="4429125" cy="3171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0E5296-D396-4E55-E15D-FFC011FDF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08" y="4506083"/>
            <a:ext cx="5229985" cy="22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8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A0AE1-6E0E-9AC1-CA03-67F29BA98D11}"/>
              </a:ext>
            </a:extLst>
          </p:cNvPr>
          <p:cNvSpPr/>
          <p:nvPr/>
        </p:nvSpPr>
        <p:spPr>
          <a:xfrm>
            <a:off x="3799617" y="3740164"/>
            <a:ext cx="7563930" cy="8781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F3914-68C9-0364-95C8-9C09D7E04AAA}"/>
              </a:ext>
            </a:extLst>
          </p:cNvPr>
          <p:cNvSpPr/>
          <p:nvPr/>
        </p:nvSpPr>
        <p:spPr>
          <a:xfrm>
            <a:off x="3799617" y="2285470"/>
            <a:ext cx="7563930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A3F73-5EDE-1ECC-0216-F59A5B1B3BE3}"/>
              </a:ext>
            </a:extLst>
          </p:cNvPr>
          <p:cNvSpPr/>
          <p:nvPr/>
        </p:nvSpPr>
        <p:spPr>
          <a:xfrm>
            <a:off x="3174712" y="5047789"/>
            <a:ext cx="8188835" cy="8781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38862-8A03-5955-05A2-FEAB51AA7DBB}"/>
              </a:ext>
            </a:extLst>
          </p:cNvPr>
          <p:cNvSpPr/>
          <p:nvPr/>
        </p:nvSpPr>
        <p:spPr>
          <a:xfrm>
            <a:off x="3174712" y="1079444"/>
            <a:ext cx="8188835" cy="8781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BDA493-9F04-5C66-7503-DB4D61E5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194" y="162534"/>
            <a:ext cx="8188835" cy="7390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Content of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789F-5040-7B9B-D4EB-75B4C661BB45}"/>
              </a:ext>
            </a:extLst>
          </p:cNvPr>
          <p:cNvSpPr txBox="1"/>
          <p:nvPr/>
        </p:nvSpPr>
        <p:spPr>
          <a:xfrm>
            <a:off x="4280929" y="1034027"/>
            <a:ext cx="5976400" cy="95410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What is a virtual assistant?</a:t>
            </a:r>
          </a:p>
          <a:p>
            <a:r>
              <a:rPr lang="en-US" sz="2800" b="1" dirty="0"/>
              <a:t>We are used</a:t>
            </a:r>
            <a:endParaRPr lang="en-US" sz="2800" b="1" cap="all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B8262-563A-68A5-D658-D95BD74C43ED}"/>
              </a:ext>
            </a:extLst>
          </p:cNvPr>
          <p:cNvSpPr txBox="1"/>
          <p:nvPr/>
        </p:nvSpPr>
        <p:spPr>
          <a:xfrm>
            <a:off x="4736926" y="2242641"/>
            <a:ext cx="5976400" cy="89255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</a:rPr>
              <a:t>Our features</a:t>
            </a:r>
          </a:p>
          <a:p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  <a:endParaRPr lang="en-US" sz="2600" b="1" cap="al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0E7CC-1968-A757-7140-B9E35EF868BA}"/>
              </a:ext>
            </a:extLst>
          </p:cNvPr>
          <p:cNvSpPr txBox="1"/>
          <p:nvPr/>
        </p:nvSpPr>
        <p:spPr>
          <a:xfrm>
            <a:off x="4736926" y="3702167"/>
            <a:ext cx="5976400" cy="95410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Process of Working</a:t>
            </a:r>
          </a:p>
          <a:p>
            <a:r>
              <a:rPr lang="en-US" sz="2800" b="1" dirty="0"/>
              <a:t>Module we used</a:t>
            </a:r>
            <a:endParaRPr lang="en-US" sz="2800" b="1" cap="all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49486-78BE-5534-BC7E-8F877D62B702}"/>
              </a:ext>
            </a:extLst>
          </p:cNvPr>
          <p:cNvSpPr txBox="1"/>
          <p:nvPr/>
        </p:nvSpPr>
        <p:spPr>
          <a:xfrm>
            <a:off x="4280929" y="5029143"/>
            <a:ext cx="5976400" cy="89255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cap="all" dirty="0"/>
              <a:t>Code explanation,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Conclusion,</a:t>
            </a:r>
          </a:p>
          <a:p>
            <a:r>
              <a:rPr lang="en-US" sz="2400" b="1" cap="all" dirty="0">
                <a:solidFill>
                  <a:schemeClr val="accent2">
                    <a:lumMod val="50000"/>
                  </a:schemeClr>
                </a:solidFill>
              </a:rPr>
              <a:t>FETURE WORK.</a:t>
            </a:r>
            <a:endParaRPr lang="en-US" sz="2000" b="1" cap="all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C225E0-93CB-3855-E799-AE5341B16A0E}"/>
              </a:ext>
            </a:extLst>
          </p:cNvPr>
          <p:cNvCxnSpPr>
            <a:cxnSpLocks/>
          </p:cNvCxnSpPr>
          <p:nvPr/>
        </p:nvCxnSpPr>
        <p:spPr>
          <a:xfrm>
            <a:off x="1630469" y="4639631"/>
            <a:ext cx="1517491" cy="847215"/>
          </a:xfrm>
          <a:prstGeom prst="line">
            <a:avLst/>
          </a:prstGeom>
          <a:ln w="1524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0B79014-BD51-48F1-4DB7-3B268486966E}"/>
              </a:ext>
            </a:extLst>
          </p:cNvPr>
          <p:cNvSpPr/>
          <p:nvPr/>
        </p:nvSpPr>
        <p:spPr>
          <a:xfrm>
            <a:off x="2766960" y="5047790"/>
            <a:ext cx="1032657" cy="87811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10-22</a:t>
            </a: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5D577582-2097-23F5-2082-5AED59111D4E}"/>
              </a:ext>
            </a:extLst>
          </p:cNvPr>
          <p:cNvSpPr>
            <a:spLocks/>
          </p:cNvSpPr>
          <p:nvPr/>
        </p:nvSpPr>
        <p:spPr bwMode="auto">
          <a:xfrm>
            <a:off x="1694" y="1157288"/>
            <a:ext cx="2309813" cy="4619625"/>
          </a:xfrm>
          <a:custGeom>
            <a:avLst/>
            <a:gdLst>
              <a:gd name="T0" fmla="*/ 0 w 3559"/>
              <a:gd name="T1" fmla="*/ 0 h 7118"/>
              <a:gd name="T2" fmla="*/ 3559 w 3559"/>
              <a:gd name="T3" fmla="*/ 3559 h 7118"/>
              <a:gd name="T4" fmla="*/ 0 w 3559"/>
              <a:gd name="T5" fmla="*/ 7118 h 7118"/>
              <a:gd name="T6" fmla="*/ 0 w 3559"/>
              <a:gd name="T7" fmla="*/ 6593 h 7118"/>
              <a:gd name="T8" fmla="*/ 3034 w 3559"/>
              <a:gd name="T9" fmla="*/ 3559 h 7118"/>
              <a:gd name="T10" fmla="*/ 0 w 3559"/>
              <a:gd name="T11" fmla="*/ 525 h 7118"/>
              <a:gd name="T12" fmla="*/ 0 w 3559"/>
              <a:gd name="T13" fmla="*/ 0 h 7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9" h="7118">
                <a:moveTo>
                  <a:pt x="0" y="0"/>
                </a:moveTo>
                <a:cubicBezTo>
                  <a:pt x="1966" y="0"/>
                  <a:pt x="3559" y="1594"/>
                  <a:pt x="3559" y="3559"/>
                </a:cubicBezTo>
                <a:cubicBezTo>
                  <a:pt x="3559" y="5525"/>
                  <a:pt x="1966" y="7118"/>
                  <a:pt x="0" y="7118"/>
                </a:cubicBezTo>
                <a:lnTo>
                  <a:pt x="0" y="6593"/>
                </a:lnTo>
                <a:cubicBezTo>
                  <a:pt x="1676" y="6593"/>
                  <a:pt x="3034" y="5235"/>
                  <a:pt x="3034" y="3559"/>
                </a:cubicBezTo>
                <a:cubicBezTo>
                  <a:pt x="3034" y="1884"/>
                  <a:pt x="167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E7600"/>
          </a:solidFill>
          <a:ln w="0">
            <a:solidFill>
              <a:schemeClr val="accent3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0E950B-6284-4B30-5D86-7B127CFA4C89}"/>
              </a:ext>
            </a:extLst>
          </p:cNvPr>
          <p:cNvCxnSpPr>
            <a:cxnSpLocks/>
          </p:cNvCxnSpPr>
          <p:nvPr/>
        </p:nvCxnSpPr>
        <p:spPr>
          <a:xfrm>
            <a:off x="1630469" y="3805334"/>
            <a:ext cx="2118348" cy="332835"/>
          </a:xfrm>
          <a:prstGeom prst="line">
            <a:avLst/>
          </a:prstGeom>
          <a:ln w="1524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BCF89C0-1726-AB20-DC16-6E34A5E2310A}"/>
              </a:ext>
            </a:extLst>
          </p:cNvPr>
          <p:cNvSpPr/>
          <p:nvPr/>
        </p:nvSpPr>
        <p:spPr>
          <a:xfrm>
            <a:off x="3350812" y="3740164"/>
            <a:ext cx="878115" cy="87811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7,8</a:t>
            </a: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572D5BB4-1827-585A-9A93-00BC443CC2B9}"/>
              </a:ext>
            </a:extLst>
          </p:cNvPr>
          <p:cNvSpPr>
            <a:spLocks/>
          </p:cNvSpPr>
          <p:nvPr/>
        </p:nvSpPr>
        <p:spPr bwMode="auto">
          <a:xfrm>
            <a:off x="1694" y="1497013"/>
            <a:ext cx="1968500" cy="3940175"/>
          </a:xfrm>
          <a:custGeom>
            <a:avLst/>
            <a:gdLst>
              <a:gd name="T0" fmla="*/ 0 w 3034"/>
              <a:gd name="T1" fmla="*/ 0 h 6068"/>
              <a:gd name="T2" fmla="*/ 3034 w 3034"/>
              <a:gd name="T3" fmla="*/ 3034 h 6068"/>
              <a:gd name="T4" fmla="*/ 0 w 3034"/>
              <a:gd name="T5" fmla="*/ 6068 h 6068"/>
              <a:gd name="T6" fmla="*/ 0 w 3034"/>
              <a:gd name="T7" fmla="*/ 5543 h 6068"/>
              <a:gd name="T8" fmla="*/ 2510 w 3034"/>
              <a:gd name="T9" fmla="*/ 3034 h 6068"/>
              <a:gd name="T10" fmla="*/ 0 w 3034"/>
              <a:gd name="T11" fmla="*/ 525 h 6068"/>
              <a:gd name="T12" fmla="*/ 0 w 3034"/>
              <a:gd name="T13" fmla="*/ 0 h 6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4" h="6068">
                <a:moveTo>
                  <a:pt x="0" y="0"/>
                </a:moveTo>
                <a:cubicBezTo>
                  <a:pt x="1676" y="0"/>
                  <a:pt x="3034" y="1359"/>
                  <a:pt x="3034" y="3034"/>
                </a:cubicBezTo>
                <a:cubicBezTo>
                  <a:pt x="3034" y="4710"/>
                  <a:pt x="1676" y="6068"/>
                  <a:pt x="0" y="6068"/>
                </a:cubicBezTo>
                <a:lnTo>
                  <a:pt x="0" y="5543"/>
                </a:lnTo>
                <a:cubicBezTo>
                  <a:pt x="1386" y="5543"/>
                  <a:pt x="2510" y="4420"/>
                  <a:pt x="2510" y="3034"/>
                </a:cubicBezTo>
                <a:cubicBezTo>
                  <a:pt x="2510" y="1649"/>
                  <a:pt x="138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B1DB15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89D5C-EB08-E036-E779-CC6857192D48}"/>
              </a:ext>
            </a:extLst>
          </p:cNvPr>
          <p:cNvCxnSpPr>
            <a:cxnSpLocks/>
          </p:cNvCxnSpPr>
          <p:nvPr/>
        </p:nvCxnSpPr>
        <p:spPr>
          <a:xfrm flipV="1">
            <a:off x="1391983" y="2729451"/>
            <a:ext cx="2339829" cy="470563"/>
          </a:xfrm>
          <a:prstGeom prst="line">
            <a:avLst/>
          </a:prstGeom>
          <a:ln w="152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E45F825-6139-8573-0E83-0310044A3618}"/>
              </a:ext>
            </a:extLst>
          </p:cNvPr>
          <p:cNvSpPr/>
          <p:nvPr/>
        </p:nvSpPr>
        <p:spPr>
          <a:xfrm>
            <a:off x="3350812" y="2290394"/>
            <a:ext cx="878115" cy="878115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5,5</a:t>
            </a: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DECE12B6-6B65-974E-6387-D219862BE96F}"/>
              </a:ext>
            </a:extLst>
          </p:cNvPr>
          <p:cNvSpPr>
            <a:spLocks/>
          </p:cNvSpPr>
          <p:nvPr/>
        </p:nvSpPr>
        <p:spPr bwMode="auto">
          <a:xfrm>
            <a:off x="1694" y="1838326"/>
            <a:ext cx="1628775" cy="3257550"/>
          </a:xfrm>
          <a:custGeom>
            <a:avLst/>
            <a:gdLst>
              <a:gd name="T0" fmla="*/ 0 w 2510"/>
              <a:gd name="T1" fmla="*/ 0 h 5018"/>
              <a:gd name="T2" fmla="*/ 2510 w 2510"/>
              <a:gd name="T3" fmla="*/ 2509 h 5018"/>
              <a:gd name="T4" fmla="*/ 0 w 2510"/>
              <a:gd name="T5" fmla="*/ 5018 h 5018"/>
              <a:gd name="T6" fmla="*/ 0 w 2510"/>
              <a:gd name="T7" fmla="*/ 4493 h 5018"/>
              <a:gd name="T8" fmla="*/ 1985 w 2510"/>
              <a:gd name="T9" fmla="*/ 2509 h 5018"/>
              <a:gd name="T10" fmla="*/ 0 w 2510"/>
              <a:gd name="T11" fmla="*/ 525 h 5018"/>
              <a:gd name="T12" fmla="*/ 0 w 2510"/>
              <a:gd name="T13" fmla="*/ 0 h 5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0" h="5018">
                <a:moveTo>
                  <a:pt x="0" y="0"/>
                </a:moveTo>
                <a:cubicBezTo>
                  <a:pt x="1386" y="0"/>
                  <a:pt x="2510" y="1124"/>
                  <a:pt x="2510" y="2509"/>
                </a:cubicBezTo>
                <a:cubicBezTo>
                  <a:pt x="2510" y="3895"/>
                  <a:pt x="1386" y="5018"/>
                  <a:pt x="0" y="5018"/>
                </a:cubicBezTo>
                <a:lnTo>
                  <a:pt x="0" y="4493"/>
                </a:lnTo>
                <a:cubicBezTo>
                  <a:pt x="1096" y="4493"/>
                  <a:pt x="1985" y="3605"/>
                  <a:pt x="1985" y="2509"/>
                </a:cubicBezTo>
                <a:cubicBezTo>
                  <a:pt x="1985" y="1413"/>
                  <a:pt x="109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89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2F89B0-1C01-BF64-72AF-961378040BFE}"/>
              </a:ext>
            </a:extLst>
          </p:cNvPr>
          <p:cNvCxnSpPr>
            <a:cxnSpLocks/>
          </p:cNvCxnSpPr>
          <p:nvPr/>
        </p:nvCxnSpPr>
        <p:spPr>
          <a:xfrm flipV="1">
            <a:off x="838200" y="1559553"/>
            <a:ext cx="2326765" cy="1307626"/>
          </a:xfrm>
          <a:prstGeom prst="line">
            <a:avLst/>
          </a:prstGeom>
          <a:ln w="1524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7F9C87F-0BE3-87F9-8092-1FB415EC0F86}"/>
              </a:ext>
            </a:extLst>
          </p:cNvPr>
          <p:cNvSpPr/>
          <p:nvPr/>
        </p:nvSpPr>
        <p:spPr>
          <a:xfrm>
            <a:off x="2766960" y="1079444"/>
            <a:ext cx="878115" cy="8781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3,4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44BE96D-926F-4D8B-97EF-B51E8D275D11}"/>
              </a:ext>
            </a:extLst>
          </p:cNvPr>
          <p:cNvSpPr>
            <a:spLocks/>
          </p:cNvSpPr>
          <p:nvPr/>
        </p:nvSpPr>
        <p:spPr bwMode="auto">
          <a:xfrm>
            <a:off x="1694" y="2179638"/>
            <a:ext cx="1287463" cy="2574925"/>
          </a:xfrm>
          <a:custGeom>
            <a:avLst/>
            <a:gdLst>
              <a:gd name="T0" fmla="*/ 0 w 1985"/>
              <a:gd name="T1" fmla="*/ 0 h 3968"/>
              <a:gd name="T2" fmla="*/ 1985 w 1985"/>
              <a:gd name="T3" fmla="*/ 1984 h 3968"/>
              <a:gd name="T4" fmla="*/ 0 w 1985"/>
              <a:gd name="T5" fmla="*/ 3968 h 3968"/>
              <a:gd name="T6" fmla="*/ 0 w 1985"/>
              <a:gd name="T7" fmla="*/ 3443 h 3968"/>
              <a:gd name="T8" fmla="*/ 1460 w 1985"/>
              <a:gd name="T9" fmla="*/ 1984 h 3968"/>
              <a:gd name="T10" fmla="*/ 0 w 1985"/>
              <a:gd name="T11" fmla="*/ 525 h 3968"/>
              <a:gd name="T12" fmla="*/ 0 w 1985"/>
              <a:gd name="T13" fmla="*/ 0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5" h="3968">
                <a:moveTo>
                  <a:pt x="0" y="0"/>
                </a:moveTo>
                <a:cubicBezTo>
                  <a:pt x="1096" y="0"/>
                  <a:pt x="1985" y="888"/>
                  <a:pt x="1985" y="1984"/>
                </a:cubicBezTo>
                <a:cubicBezTo>
                  <a:pt x="1985" y="3080"/>
                  <a:pt x="1096" y="3968"/>
                  <a:pt x="0" y="3968"/>
                </a:cubicBezTo>
                <a:lnTo>
                  <a:pt x="0" y="3443"/>
                </a:lnTo>
                <a:cubicBezTo>
                  <a:pt x="806" y="3443"/>
                  <a:pt x="1460" y="2790"/>
                  <a:pt x="1460" y="1984"/>
                </a:cubicBezTo>
                <a:cubicBezTo>
                  <a:pt x="1460" y="1178"/>
                  <a:pt x="80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013D4D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39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D1B5-1D10-BE10-8520-D33E5019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0" y="517525"/>
            <a:ext cx="63119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91AC4-EE86-DD0D-F836-C5626E7F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00" y="2172494"/>
            <a:ext cx="6007100" cy="399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Make it more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Improve the accuracy label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Use more module/function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Add more features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Make a Robot bob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237BC-E42F-E9B1-0132-EB2C546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72494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E0AC-E707-C16B-7138-6B38CDDB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F35B-01C5-1397-7DEF-40DD79B6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Undoubtedly the next big thing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AI voice bots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source software modules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Comfortable and feels free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Interact with the voice assistant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Ask it questions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</a:t>
            </a:r>
            <a:r>
              <a:rPr lang="en-US"/>
              <a:t>lways </a:t>
            </a:r>
            <a:r>
              <a:rPr lang="en-US" dirty="0"/>
              <a:t>ready to help </a:t>
            </a:r>
          </a:p>
        </p:txBody>
      </p:sp>
    </p:spTree>
    <p:extLst>
      <p:ext uri="{BB962C8B-B14F-4D97-AF65-F5344CB8AC3E}">
        <p14:creationId xmlns:p14="http://schemas.microsoft.com/office/powerpoint/2010/main" val="320141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D5503C3-804D-33C7-2777-9CFE8F0F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43" y="380961"/>
            <a:ext cx="514247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4DEC21F-FD82-3BB1-E5CD-BB56C84ACCFA}"/>
              </a:ext>
            </a:extLst>
          </p:cNvPr>
          <p:cNvSpPr/>
          <p:nvPr/>
        </p:nvSpPr>
        <p:spPr>
          <a:xfrm>
            <a:off x="1095630" y="4743955"/>
            <a:ext cx="10240051" cy="48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082"/>
                </a:move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ubicBezTo>
                  <a:pt x="121" y="0"/>
                  <a:pt x="0" y="2160"/>
                  <a:pt x="0" y="5082"/>
                </a:cubicBezTo>
                <a:close/>
                <a:moveTo>
                  <a:pt x="17248" y="6861"/>
                </a:moveTo>
                <a:lnTo>
                  <a:pt x="17450" y="10673"/>
                </a:lnTo>
                <a:lnTo>
                  <a:pt x="17248" y="14485"/>
                </a:lnTo>
                <a:lnTo>
                  <a:pt x="17248" y="6861"/>
                </a:lnTo>
                <a:close/>
                <a:moveTo>
                  <a:pt x="12706" y="6861"/>
                </a:moveTo>
                <a:lnTo>
                  <a:pt x="12909" y="10673"/>
                </a:lnTo>
                <a:lnTo>
                  <a:pt x="12706" y="14485"/>
                </a:lnTo>
                <a:lnTo>
                  <a:pt x="12706" y="6861"/>
                </a:lnTo>
                <a:close/>
                <a:moveTo>
                  <a:pt x="8165" y="6861"/>
                </a:moveTo>
                <a:lnTo>
                  <a:pt x="8367" y="10673"/>
                </a:lnTo>
                <a:lnTo>
                  <a:pt x="8165" y="14485"/>
                </a:lnTo>
                <a:lnTo>
                  <a:pt x="8165" y="6861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3BA951E5-9145-00E5-C316-951148686007}"/>
              </a:ext>
            </a:extLst>
          </p:cNvPr>
          <p:cNvSpPr/>
          <p:nvPr/>
        </p:nvSpPr>
        <p:spPr>
          <a:xfrm>
            <a:off x="1078064" y="3449737"/>
            <a:ext cx="10226928" cy="48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0" y="0"/>
                </a:moveTo>
                <a:cubicBezTo>
                  <a:pt x="121" y="0"/>
                  <a:pt x="0" y="2287"/>
                  <a:pt x="0" y="5082"/>
                </a:cubicBez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lose/>
                <a:moveTo>
                  <a:pt x="8165" y="14612"/>
                </a:moveTo>
                <a:lnTo>
                  <a:pt x="8165" y="6988"/>
                </a:lnTo>
                <a:lnTo>
                  <a:pt x="8367" y="10800"/>
                </a:lnTo>
                <a:lnTo>
                  <a:pt x="8165" y="14612"/>
                </a:lnTo>
                <a:close/>
                <a:moveTo>
                  <a:pt x="12706" y="14612"/>
                </a:moveTo>
                <a:lnTo>
                  <a:pt x="12706" y="6988"/>
                </a:lnTo>
                <a:lnTo>
                  <a:pt x="12909" y="10800"/>
                </a:lnTo>
                <a:lnTo>
                  <a:pt x="12706" y="14612"/>
                </a:lnTo>
                <a:close/>
                <a:moveTo>
                  <a:pt x="17248" y="14612"/>
                </a:moveTo>
                <a:lnTo>
                  <a:pt x="17248" y="6988"/>
                </a:lnTo>
                <a:lnTo>
                  <a:pt x="17450" y="10800"/>
                </a:lnTo>
                <a:lnTo>
                  <a:pt x="17248" y="14612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E3A93-B64F-D5C0-1788-A63E4D8195D6}"/>
              </a:ext>
            </a:extLst>
          </p:cNvPr>
          <p:cNvSpPr txBox="1"/>
          <p:nvPr/>
        </p:nvSpPr>
        <p:spPr>
          <a:xfrm>
            <a:off x="3276252" y="3547872"/>
            <a:ext cx="7864107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Imrie, Peter, and Peter Bednar. "Virtual personal assistant." ItAIS (2013): 98-105</a:t>
            </a:r>
          </a:p>
        </p:txBody>
      </p:sp>
      <p:sp>
        <p:nvSpPr>
          <p:cNvPr id="30" name="TextBox 135">
            <a:extLst>
              <a:ext uri="{FF2B5EF4-FFF2-40B4-BE49-F238E27FC236}">
                <a16:creationId xmlns:a16="http://schemas.microsoft.com/office/drawing/2014/main" id="{083060BB-033E-178F-8929-E4B8D5262121}"/>
              </a:ext>
            </a:extLst>
          </p:cNvPr>
          <p:cNvSpPr txBox="1"/>
          <p:nvPr/>
        </p:nvSpPr>
        <p:spPr>
          <a:xfrm>
            <a:off x="1208026" y="3513877"/>
            <a:ext cx="14156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/>
              <a:t>02</a:t>
            </a:r>
          </a:p>
        </p:txBody>
      </p:sp>
      <p:sp>
        <p:nvSpPr>
          <p:cNvPr id="31" name="TextBox 136">
            <a:extLst>
              <a:ext uri="{FF2B5EF4-FFF2-40B4-BE49-F238E27FC236}">
                <a16:creationId xmlns:a16="http://schemas.microsoft.com/office/drawing/2014/main" id="{FE0A6C43-FD30-FA7A-A14E-46BE5E5874C7}"/>
              </a:ext>
            </a:extLst>
          </p:cNvPr>
          <p:cNvSpPr txBox="1"/>
          <p:nvPr/>
        </p:nvSpPr>
        <p:spPr>
          <a:xfrm>
            <a:off x="1208026" y="4132533"/>
            <a:ext cx="14156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/>
              <a:t>03</a:t>
            </a:r>
          </a:p>
        </p:txBody>
      </p:sp>
      <p:sp>
        <p:nvSpPr>
          <p:cNvPr id="32" name="TextBox 137">
            <a:extLst>
              <a:ext uri="{FF2B5EF4-FFF2-40B4-BE49-F238E27FC236}">
                <a16:creationId xmlns:a16="http://schemas.microsoft.com/office/drawing/2014/main" id="{E1495481-9A8F-3FCD-9518-FD7348BD1739}"/>
              </a:ext>
            </a:extLst>
          </p:cNvPr>
          <p:cNvSpPr txBox="1"/>
          <p:nvPr/>
        </p:nvSpPr>
        <p:spPr>
          <a:xfrm>
            <a:off x="1211569" y="4789728"/>
            <a:ext cx="14156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/>
              <a:t>04</a:t>
            </a:r>
          </a:p>
        </p:txBody>
      </p:sp>
      <p:sp>
        <p:nvSpPr>
          <p:cNvPr id="35" name="TextBox 128">
            <a:extLst>
              <a:ext uri="{FF2B5EF4-FFF2-40B4-BE49-F238E27FC236}">
                <a16:creationId xmlns:a16="http://schemas.microsoft.com/office/drawing/2014/main" id="{1A878CA5-C096-9520-C46D-9B3B07EE6642}"/>
              </a:ext>
            </a:extLst>
          </p:cNvPr>
          <p:cNvSpPr txBox="1"/>
          <p:nvPr/>
        </p:nvSpPr>
        <p:spPr>
          <a:xfrm>
            <a:off x="3262184" y="2686399"/>
            <a:ext cx="7878174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Geetha, V., et al. "The Voice Enabled Personal Assistant for Pc using Python." International Journal of Engineering and Advanced Technology 10 (2021): 162-165.</a:t>
            </a:r>
          </a:p>
        </p:txBody>
      </p:sp>
      <p:sp>
        <p:nvSpPr>
          <p:cNvPr id="36" name="TextBox 134">
            <a:extLst>
              <a:ext uri="{FF2B5EF4-FFF2-40B4-BE49-F238E27FC236}">
                <a16:creationId xmlns:a16="http://schemas.microsoft.com/office/drawing/2014/main" id="{F806C929-8BE3-B69D-1A68-9BF426E68422}"/>
              </a:ext>
            </a:extLst>
          </p:cNvPr>
          <p:cNvSpPr txBox="1"/>
          <p:nvPr/>
        </p:nvSpPr>
        <p:spPr>
          <a:xfrm>
            <a:off x="1218752" y="2814332"/>
            <a:ext cx="14156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/>
              <a:t>01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DD567AF-3EEB-7BEE-EBA9-9FA4AA39F607}"/>
              </a:ext>
            </a:extLst>
          </p:cNvPr>
          <p:cNvSpPr/>
          <p:nvPr/>
        </p:nvSpPr>
        <p:spPr>
          <a:xfrm>
            <a:off x="1051642" y="1908641"/>
            <a:ext cx="1703916" cy="3830974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1"/>
                </a:solidFill>
              </a:rPr>
              <a:t>Serial No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B21EAE0-9E92-77D0-F13E-45B862297ED0}"/>
              </a:ext>
            </a:extLst>
          </p:cNvPr>
          <p:cNvSpPr/>
          <p:nvPr/>
        </p:nvSpPr>
        <p:spPr>
          <a:xfrm>
            <a:off x="2864414" y="1908641"/>
            <a:ext cx="8466018" cy="3830974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/>
              <a:t>References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C8A5B-53B2-9E97-D0B6-B5350AC4F36B}"/>
              </a:ext>
            </a:extLst>
          </p:cNvPr>
          <p:cNvSpPr txBox="1"/>
          <p:nvPr/>
        </p:nvSpPr>
        <p:spPr>
          <a:xfrm>
            <a:off x="3263897" y="4660698"/>
            <a:ext cx="7864107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Subhash, S., et al. "Artificial intelligence-based voice assistant."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Fourth World Conference on Smart Trends in Systems, Security and Sustainability (WorldS4)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2020.</a:t>
            </a:r>
            <a:endParaRPr lang="en-US" sz="1350" noProof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32856-B705-36A8-5720-232705DDCF96}"/>
              </a:ext>
            </a:extLst>
          </p:cNvPr>
          <p:cNvSpPr txBox="1"/>
          <p:nvPr/>
        </p:nvSpPr>
        <p:spPr>
          <a:xfrm>
            <a:off x="3250034" y="3932300"/>
            <a:ext cx="7864107" cy="73866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Akash, S., Neeraj Jayaram, and A.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Jesudoss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"Desktop based Smart Voice Assistant using Python Language Integrated with Arduino."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 6th International Conference on Intelligent Computing and Control Systems (ICICCS)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2022.</a:t>
            </a:r>
            <a:endParaRPr lang="en-US" sz="1350" noProof="1"/>
          </a:p>
        </p:txBody>
      </p:sp>
    </p:spTree>
    <p:extLst>
      <p:ext uri="{BB962C8B-B14F-4D97-AF65-F5344CB8AC3E}">
        <p14:creationId xmlns:p14="http://schemas.microsoft.com/office/powerpoint/2010/main" val="329091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1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06C4-9C5F-7DDA-71AF-12D32FEA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virtual assistant?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0F22-B66A-2215-BBC2-28CE457F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AI assistant or digital assistant</a:t>
            </a:r>
          </a:p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An application program </a:t>
            </a:r>
          </a:p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Understands natural language voice commands </a:t>
            </a:r>
          </a:p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Completes tasks for the user</a:t>
            </a:r>
          </a:p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Machine to run on your command </a:t>
            </a:r>
          </a:p>
        </p:txBody>
      </p:sp>
    </p:spTree>
    <p:extLst>
      <p:ext uri="{BB962C8B-B14F-4D97-AF65-F5344CB8AC3E}">
        <p14:creationId xmlns:p14="http://schemas.microsoft.com/office/powerpoint/2010/main" val="38062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D1C0-349D-4D4B-9470-18241F5B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We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AFAF-6A17-7CF0-858E-E8F115BA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</a:t>
            </a:r>
          </a:p>
          <a:p>
            <a:r>
              <a:rPr lang="en-US" dirty="0" err="1"/>
              <a:t>Pycharm</a:t>
            </a:r>
            <a:r>
              <a:rPr lang="en-US" dirty="0"/>
              <a:t> IDE</a:t>
            </a:r>
          </a:p>
        </p:txBody>
      </p:sp>
      <p:pic>
        <p:nvPicPr>
          <p:cNvPr id="1026" name="Picture 2" descr="Python Logo png download - 1024*1024 - Free Transparent Pycharm png  Download. - CleanPNG / KissPNG">
            <a:extLst>
              <a:ext uri="{FF2B5EF4-FFF2-40B4-BE49-F238E27FC236}">
                <a16:creationId xmlns:a16="http://schemas.microsoft.com/office/drawing/2014/main" id="{AE12B088-D54F-10E1-E513-9A881358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01" y="4325889"/>
            <a:ext cx="2181813" cy="18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29F37-8701-BCAB-39BF-33D043F24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4" y="4325890"/>
            <a:ext cx="2747741" cy="1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C233-04AD-F724-7533-555B598D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Our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FFB6-C561-7F60-0C79-D670711AA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Greetings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Calculate some basic math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Answer some question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Take photo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Launch Windows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</a:rPr>
              <a:t>Open Websites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Shut down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Take notes &amp; show the notes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Tells jokes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Play songs through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youtube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Answer some silly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6A76-998D-E483-6DDF-9694B789C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30" y="4950242"/>
            <a:ext cx="3221501" cy="1907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33DC3-C752-4A2C-88D0-327775A68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13" y="1177899"/>
            <a:ext cx="3451933" cy="33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0A9D-E7EC-3E59-65E8-70AADE48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994" y="365125"/>
            <a:ext cx="46482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58CC7-C7E2-4CE8-7847-F0C3E2EEE692}"/>
              </a:ext>
            </a:extLst>
          </p:cNvPr>
          <p:cNvSpPr txBox="1">
            <a:spLocks/>
          </p:cNvSpPr>
          <p:nvPr/>
        </p:nvSpPr>
        <p:spPr>
          <a:xfrm>
            <a:off x="1775913" y="2658793"/>
            <a:ext cx="4151274" cy="21664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600" b="1" dirty="0">
                <a:solidFill>
                  <a:schemeClr val="accent6">
                    <a:lumMod val="50000"/>
                  </a:schemeClr>
                </a:solidFill>
              </a:rPr>
              <a:t>BOB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35CFC-D5BC-2D20-9A6B-67E1BA49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15" y="169068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72000">
              <a:schemeClr val="accent6">
                <a:lumMod val="89000"/>
              </a:schemeClr>
            </a:gs>
            <a:gs pos="62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48C3-40AC-75D0-9F14-4C2C242D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Process of 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B733D-B320-E201-5D91-613E2E9A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11" y="1901704"/>
            <a:ext cx="7603777" cy="4292683"/>
          </a:xfrm>
        </p:spPr>
      </p:pic>
    </p:spTree>
    <p:extLst>
      <p:ext uri="{BB962C8B-B14F-4D97-AF65-F5344CB8AC3E}">
        <p14:creationId xmlns:p14="http://schemas.microsoft.com/office/powerpoint/2010/main" val="2668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224F-F660-81A2-BC92-40F7AD30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Module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EB02-0339-78D2-886A-983A0590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Subprocess :- 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(shut down, sleep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WolframAlpha</a:t>
            </a:r>
            <a:r>
              <a:rPr lang="en-US" dirty="0"/>
              <a:t>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(compute expert-level answers using Wolfram’s algorithms)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Pyttsx3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(for the conversion of text to speech)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Wikipedia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(Wikipedia module to get information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Speech Recognition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(assistant recognizes specific voice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browser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(To perform Web Search)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Ecapture</a:t>
            </a:r>
            <a:r>
              <a:rPr lang="en-US" dirty="0"/>
              <a:t>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(To capture images)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CC76A-855E-3350-508B-6068BD29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79" y="2916196"/>
            <a:ext cx="3534032" cy="35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2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6C32-ABC5-AA6F-345E-C9F17BE2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Module we used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3AEE-F8F4-082D-581A-C2FEE57A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  </a:t>
            </a:r>
            <a:r>
              <a:rPr lang="en-US" dirty="0" err="1"/>
              <a:t>Pyjokes</a:t>
            </a:r>
            <a:r>
              <a:rPr lang="en-US" dirty="0"/>
              <a:t>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(collection of Python Jokes over the Internet)</a:t>
            </a:r>
          </a:p>
          <a:p>
            <a:pPr marL="0" indent="0">
              <a:buNone/>
            </a:pPr>
            <a:r>
              <a:rPr lang="en-US" dirty="0"/>
              <a:t>9.   Datetime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(used to showing Date and Time)</a:t>
            </a:r>
          </a:p>
          <a:p>
            <a:pPr marL="0" indent="0">
              <a:buNone/>
            </a:pPr>
            <a:r>
              <a:rPr lang="en-US" dirty="0"/>
              <a:t>10. Requests 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(is used for making GET and POST requests)</a:t>
            </a:r>
          </a:p>
          <a:p>
            <a:pPr marL="0" indent="0">
              <a:buNone/>
            </a:pPr>
            <a:r>
              <a:rPr lang="en-US" dirty="0"/>
              <a:t>11. </a:t>
            </a:r>
            <a:r>
              <a:rPr lang="en-US" dirty="0" err="1"/>
              <a:t>BeautifulSoup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:-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(scrape information from web pages)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669F4-2B14-C80D-9322-0B707A24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18" y="2553493"/>
            <a:ext cx="4016825" cy="39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4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574</Words>
  <Application>Microsoft Office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Content of table</vt:lpstr>
      <vt:lpstr>What is a virtual assistant?</vt:lpstr>
      <vt:lpstr>We are used</vt:lpstr>
      <vt:lpstr>Our features</vt:lpstr>
      <vt:lpstr>Introduction</vt:lpstr>
      <vt:lpstr>Process of Working</vt:lpstr>
      <vt:lpstr>Module we used</vt:lpstr>
      <vt:lpstr>Module we used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Future work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Prachurja Kanti</dc:creator>
  <cp:lastModifiedBy>Prachurja Kanti</cp:lastModifiedBy>
  <cp:revision>17</cp:revision>
  <dcterms:created xsi:type="dcterms:W3CDTF">2022-07-23T16:21:57Z</dcterms:created>
  <dcterms:modified xsi:type="dcterms:W3CDTF">2022-11-18T14:28:38Z</dcterms:modified>
</cp:coreProperties>
</file>